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708" r:id="rId1"/>
  </p:sldMasterIdLst>
  <p:notesMasterIdLst>
    <p:notesMasterId r:id="rId7"/>
  </p:notesMasterIdLst>
  <p:sldIdLst>
    <p:sldId id="256" r:id="rId2"/>
    <p:sldId id="259" r:id="rId3"/>
    <p:sldId id="257" r:id="rId4"/>
    <p:sldId id="265" r:id="rId5"/>
    <p:sldId id="266" r:id="rId6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2" roundtripDataSignature="AMtx7miTEYjjU1/fIRL0UMs4ojtEcxCvX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AD23A6"/>
    <a:srgbClr val="39C6E7"/>
    <a:srgbClr val="8CE838"/>
    <a:srgbClr val="7BE1EF"/>
    <a:srgbClr val="66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51" d="100"/>
          <a:sy n="51" d="100"/>
        </p:scale>
        <p:origin x="-1044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23" Type="http://schemas.openxmlformats.org/officeDocument/2006/relationships/presProps" Target="presProps.xml"/><Relationship Id="rId4" Type="http://schemas.openxmlformats.org/officeDocument/2006/relationships/slide" Target="slides/slide3.xml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916276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242054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242054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800380"/>
            <a:ext cx="18288000" cy="448662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8288000" cy="580038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3978467"/>
            <a:ext cx="18288000" cy="3429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2400300"/>
            <a:ext cx="18288000" cy="76581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47590" y="7578818"/>
            <a:ext cx="11274020" cy="1323179"/>
          </a:xfrm>
        </p:spPr>
        <p:txBody>
          <a:bodyPr>
            <a:normAutofit/>
          </a:bodyPr>
          <a:lstStyle>
            <a:lvl1pPr marL="0" indent="0" algn="l">
              <a:buNone/>
              <a:defRPr sz="3900">
                <a:solidFill>
                  <a:schemeClr val="tx2"/>
                </a:solidFill>
              </a:defRPr>
            </a:lvl1pPr>
            <a:lvl2pPr marL="81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2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S.REKHA/ASSISTANT PROFESSOR/DEPT OF MATHS/DR.SNSRCAS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5163" y="4698436"/>
            <a:ext cx="14350702" cy="2689751"/>
          </a:xfrm>
          <a:effectLst/>
        </p:spPr>
        <p:txBody>
          <a:bodyPr>
            <a:noAutofit/>
          </a:bodyPr>
          <a:lstStyle>
            <a:lvl1pPr marL="1142991" indent="-816422" algn="l">
              <a:defRPr sz="9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0" y="1097279"/>
            <a:ext cx="12801600" cy="52120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S.REKHA/ASSISTANT PROFESSOR/DEPT OF MATHS/DR.SNSRCAS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07516" y="564776"/>
            <a:ext cx="4114800" cy="785750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48227" y="1097279"/>
            <a:ext cx="9658574" cy="734209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S.REKHA/ASSISTANT PROFESSOR/DEPT OF MATHS/DR.SNSRCAS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S.REKHA/ASSISTANT PROFESSOR/DEPT OF MATHS/DR.SNSRCAS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2286000" y="1097280"/>
            <a:ext cx="12801600" cy="5212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800380"/>
            <a:ext cx="18288000" cy="448662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8288000" cy="580038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978467"/>
            <a:ext cx="18288000" cy="3429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400300"/>
            <a:ext cx="18288000" cy="76581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6390" y="3258972"/>
            <a:ext cx="11933332" cy="3635019"/>
          </a:xfrm>
          <a:effectLst/>
        </p:spPr>
        <p:txBody>
          <a:bodyPr anchor="b"/>
          <a:lstStyle>
            <a:lvl1pPr algn="r">
              <a:defRPr sz="82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4876" y="6911267"/>
            <a:ext cx="11940988" cy="1253190"/>
          </a:xfrm>
        </p:spPr>
        <p:txBody>
          <a:bodyPr anchor="t"/>
          <a:lstStyle>
            <a:lvl1pPr marL="0" indent="0" algn="r">
              <a:buNone/>
              <a:defRPr sz="3600">
                <a:solidFill>
                  <a:schemeClr val="tx2"/>
                </a:solidFill>
              </a:defRPr>
            </a:lvl1pPr>
            <a:lvl2pPr marL="81642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3284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4926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6568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8211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9853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1495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3137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S.REKHA/ASSISTANT PROFESSOR/DEPT OF MATHS/DR.SNSRCAS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S.REKHA/ASSISTANT PROFESSOR/DEPT OF MATHS/DR.SNSRCAS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285998" y="1097279"/>
            <a:ext cx="6693408" cy="5212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9290304" y="1097280"/>
            <a:ext cx="6693408" cy="5212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1097280"/>
            <a:ext cx="6693408" cy="959643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43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816422" indent="0">
              <a:buNone/>
              <a:defRPr sz="3600" b="1"/>
            </a:lvl2pPr>
            <a:lvl3pPr marL="1632844" indent="0">
              <a:buNone/>
              <a:defRPr sz="3200" b="1"/>
            </a:lvl3pPr>
            <a:lvl4pPr marL="2449266" indent="0">
              <a:buNone/>
              <a:defRPr sz="2900" b="1"/>
            </a:lvl4pPr>
            <a:lvl5pPr marL="3265688" indent="0">
              <a:buNone/>
              <a:defRPr sz="2900" b="1"/>
            </a:lvl5pPr>
            <a:lvl6pPr marL="4082110" indent="0">
              <a:buNone/>
              <a:defRPr sz="2900" b="1"/>
            </a:lvl6pPr>
            <a:lvl7pPr marL="4898532" indent="0">
              <a:buNone/>
              <a:defRPr sz="2900" b="1"/>
            </a:lvl7pPr>
            <a:lvl8pPr marL="5714954" indent="0">
              <a:buNone/>
              <a:defRPr sz="2900" b="1"/>
            </a:lvl8pPr>
            <a:lvl9pPr marL="6531376" indent="0">
              <a:buNone/>
              <a:defRPr sz="2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12894" y="2100491"/>
            <a:ext cx="6693408" cy="4114800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3200"/>
            </a:lvl2pPr>
            <a:lvl3pPr>
              <a:defRPr sz="29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4604" y="1097280"/>
            <a:ext cx="6693408" cy="959643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43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816422" indent="0">
              <a:buNone/>
              <a:defRPr sz="3600" b="1"/>
            </a:lvl2pPr>
            <a:lvl3pPr marL="1632844" indent="0">
              <a:buNone/>
              <a:defRPr sz="3200" b="1"/>
            </a:lvl3pPr>
            <a:lvl4pPr marL="2449266" indent="0">
              <a:buNone/>
              <a:defRPr sz="2900" b="1"/>
            </a:lvl4pPr>
            <a:lvl5pPr marL="3265688" indent="0">
              <a:buNone/>
              <a:defRPr sz="2900" b="1"/>
            </a:lvl5pPr>
            <a:lvl6pPr marL="4082110" indent="0">
              <a:buNone/>
              <a:defRPr sz="2900" b="1"/>
            </a:lvl6pPr>
            <a:lvl7pPr marL="4898532" indent="0">
              <a:buNone/>
              <a:defRPr sz="2900" b="1"/>
            </a:lvl7pPr>
            <a:lvl8pPr marL="5714954" indent="0">
              <a:buNone/>
              <a:defRPr sz="2900" b="1"/>
            </a:lvl8pPr>
            <a:lvl9pPr marL="6531376" indent="0">
              <a:buNone/>
              <a:defRPr sz="2900" b="1"/>
            </a:lvl9pPr>
          </a:lstStyle>
          <a:p>
            <a:pPr marL="0" lvl="0" indent="0" algn="ctr" defTabSz="1632844" rtl="0" eaLnBrk="1" latinLnBrk="0" hangingPunct="1">
              <a:spcBef>
                <a:spcPct val="20000"/>
              </a:spcBef>
              <a:spcAft>
                <a:spcPts val="536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0" y="2098548"/>
            <a:ext cx="6693408" cy="4114800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3200"/>
            </a:lvl2pPr>
            <a:lvl3pPr>
              <a:defRPr sz="29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S.REKHA/ASSISTANT PROFESSOR/DEPT OF MATHS/DR.SNSRCAS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S.REKHA/ASSISTANT PROFESSOR/DEPT OF MATHS/DR.SNSRCAS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S.REKHA/ASSISTANT PROFESSOR/DEPT OF MATHS/DR.SNSRCAS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1" y="3314701"/>
            <a:ext cx="7272170" cy="1887740"/>
          </a:xfrm>
          <a:effectLst/>
        </p:spPr>
        <p:txBody>
          <a:bodyPr anchor="b">
            <a:noAutofit/>
          </a:bodyPr>
          <a:lstStyle>
            <a:lvl1pPr marL="408211" indent="-408211" algn="l">
              <a:defRPr sz="5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7031" y="1097280"/>
            <a:ext cx="8034170" cy="7342095"/>
          </a:xfrm>
        </p:spPr>
        <p:txBody>
          <a:bodyPr anchor="ctr"/>
          <a:lstStyle>
            <a:lvl1pPr>
              <a:defRPr sz="39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5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1530" y="5246703"/>
            <a:ext cx="6777320" cy="3209277"/>
          </a:xfrm>
        </p:spPr>
        <p:txBody>
          <a:bodyPr/>
          <a:lstStyle>
            <a:lvl1pPr marL="0" indent="0">
              <a:buNone/>
              <a:defRPr sz="2500"/>
            </a:lvl1pPr>
            <a:lvl2pPr marL="816422" indent="0">
              <a:buNone/>
              <a:defRPr sz="2100"/>
            </a:lvl2pPr>
            <a:lvl3pPr marL="1632844" indent="0">
              <a:buNone/>
              <a:defRPr sz="1800"/>
            </a:lvl3pPr>
            <a:lvl4pPr marL="2449266" indent="0">
              <a:buNone/>
              <a:defRPr sz="1600"/>
            </a:lvl4pPr>
            <a:lvl5pPr marL="3265688" indent="0">
              <a:buNone/>
              <a:defRPr sz="1600"/>
            </a:lvl5pPr>
            <a:lvl6pPr marL="4082110" indent="0">
              <a:buNone/>
              <a:defRPr sz="1600"/>
            </a:lvl6pPr>
            <a:lvl7pPr marL="4898532" indent="0">
              <a:buNone/>
              <a:defRPr sz="1600"/>
            </a:lvl7pPr>
            <a:lvl8pPr marL="5714954" indent="0">
              <a:buNone/>
              <a:defRPr sz="1600"/>
            </a:lvl8pPr>
            <a:lvl9pPr marL="6531376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S.REKHA/ASSISTANT PROFESSOR/DEPT OF MATHS/DR.SNSRCAS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800380"/>
            <a:ext cx="18288000" cy="448662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8288000" cy="580038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978467"/>
            <a:ext cx="18288000" cy="3429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2400300"/>
            <a:ext cx="18288000" cy="76581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50350" y="1714500"/>
            <a:ext cx="8229600" cy="4691709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3600"/>
            </a:lvl1pPr>
            <a:lvl2pPr marL="816422" indent="0">
              <a:buNone/>
              <a:defRPr sz="5000"/>
            </a:lvl2pPr>
            <a:lvl3pPr marL="1632844" indent="0">
              <a:buNone/>
              <a:defRPr sz="4300"/>
            </a:lvl3pPr>
            <a:lvl4pPr marL="2449266" indent="0">
              <a:buNone/>
              <a:defRPr sz="3600"/>
            </a:lvl4pPr>
            <a:lvl5pPr marL="3265688" indent="0">
              <a:buNone/>
              <a:defRPr sz="3600"/>
            </a:lvl5pPr>
            <a:lvl6pPr marL="4082110" indent="0">
              <a:buNone/>
              <a:defRPr sz="3600"/>
            </a:lvl6pPr>
            <a:lvl7pPr marL="4898532" indent="0">
              <a:buNone/>
              <a:defRPr sz="3600"/>
            </a:lvl7pPr>
            <a:lvl8pPr marL="5714954" indent="0">
              <a:buNone/>
              <a:defRPr sz="3600"/>
            </a:lvl8pPr>
            <a:lvl9pPr marL="6531376" indent="0">
              <a:buNone/>
              <a:defRPr sz="3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5774" y="1515729"/>
            <a:ext cx="7388228" cy="3244530"/>
          </a:xfrm>
        </p:spPr>
        <p:txBody>
          <a:bodyPr anchor="b"/>
          <a:lstStyle>
            <a:lvl1pPr marL="326569" indent="-326569">
              <a:buFont typeface="Georgia" pitchFamily="18" charset="0"/>
              <a:buChar char="*"/>
              <a:defRPr sz="2900"/>
            </a:lvl1pPr>
            <a:lvl2pPr marL="816422" indent="0">
              <a:buNone/>
              <a:defRPr sz="2100"/>
            </a:lvl2pPr>
            <a:lvl3pPr marL="1632844" indent="0">
              <a:buNone/>
              <a:defRPr sz="1800"/>
            </a:lvl3pPr>
            <a:lvl4pPr marL="2449266" indent="0">
              <a:buNone/>
              <a:defRPr sz="1600"/>
            </a:lvl4pPr>
            <a:lvl5pPr marL="3265688" indent="0">
              <a:buNone/>
              <a:defRPr sz="1600"/>
            </a:lvl5pPr>
            <a:lvl6pPr marL="4082110" indent="0">
              <a:buNone/>
              <a:defRPr sz="1600"/>
            </a:lvl6pPr>
            <a:lvl7pPr marL="4898532" indent="0">
              <a:buNone/>
              <a:defRPr sz="1600"/>
            </a:lvl7pPr>
            <a:lvl8pPr marL="5714954" indent="0">
              <a:buNone/>
              <a:defRPr sz="1600"/>
            </a:lvl8pPr>
            <a:lvl9pPr marL="6531376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S.REKHA/ASSISTANT PROFESSOR/DEPT OF MATHS/DR.SNSRCAS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536" y="6696632"/>
            <a:ext cx="12767076" cy="1714500"/>
          </a:xfrm>
        </p:spPr>
        <p:txBody>
          <a:bodyPr anchor="b">
            <a:noAutofit/>
          </a:bodyPr>
          <a:lstStyle>
            <a:lvl1pPr algn="l">
              <a:defRPr sz="8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58100"/>
            <a:ext cx="18288000" cy="26289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8288000" cy="76581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5652456"/>
            <a:ext cx="18288000" cy="3429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400300"/>
            <a:ext cx="18288000" cy="76581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86579" y="6558252"/>
            <a:ext cx="13025022" cy="1714500"/>
          </a:xfrm>
          <a:prstGeom prst="rect">
            <a:avLst/>
          </a:prstGeom>
          <a:effectLst/>
        </p:spPr>
        <p:txBody>
          <a:bodyPr vert="horz" lIns="163284" tIns="81642" rIns="163284" bIns="81642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1098390"/>
            <a:ext cx="12801600" cy="5212080"/>
          </a:xfrm>
          <a:prstGeom prst="rect">
            <a:avLst/>
          </a:prstGeom>
        </p:spPr>
        <p:txBody>
          <a:bodyPr vert="horz" lIns="163284" tIns="81642" rIns="163284" bIns="8164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344400" y="9258301"/>
            <a:ext cx="5029200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r"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399" y="9258301"/>
            <a:ext cx="6705602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l"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S.REKHA/ASSISTANT PROFESSOR/DEPT OF MATHS/DR.SNSRCAS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9258301"/>
            <a:ext cx="3657600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ctr">
              <a:defRPr sz="2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dt="0"/>
  <p:txStyles>
    <p:titleStyle>
      <a:lvl1pPr marL="571495" indent="-571495" algn="r" defTabSz="1632844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82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08211" indent="-326569" algn="l" defTabSz="1632844" rtl="0" eaLnBrk="1" latinLnBrk="0" hangingPunct="1">
        <a:spcBef>
          <a:spcPct val="20000"/>
        </a:spcBef>
        <a:spcAft>
          <a:spcPts val="536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3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79706" indent="-326569" algn="l" defTabSz="1632844" rtl="0" eaLnBrk="1" latinLnBrk="0" hangingPunct="1">
        <a:spcBef>
          <a:spcPct val="20000"/>
        </a:spcBef>
        <a:spcAft>
          <a:spcPts val="536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3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469560" indent="-326569" algn="l" defTabSz="1632844" rtl="0" eaLnBrk="1" latinLnBrk="0" hangingPunct="1">
        <a:spcBef>
          <a:spcPct val="20000"/>
        </a:spcBef>
        <a:spcAft>
          <a:spcPts val="536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959413" indent="-326569" algn="l" defTabSz="1632844" rtl="0" eaLnBrk="1" latinLnBrk="0" hangingPunct="1">
        <a:spcBef>
          <a:spcPct val="20000"/>
        </a:spcBef>
        <a:spcAft>
          <a:spcPts val="536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481923" indent="-326569" algn="l" defTabSz="1632844" rtl="0" eaLnBrk="1" latinLnBrk="0" hangingPunct="1">
        <a:spcBef>
          <a:spcPct val="20000"/>
        </a:spcBef>
        <a:spcAft>
          <a:spcPts val="536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971776" indent="-326569" algn="l" defTabSz="1632844" rtl="0" eaLnBrk="1" latinLnBrk="0" hangingPunct="1">
        <a:spcBef>
          <a:spcPct val="20000"/>
        </a:spcBef>
        <a:spcAft>
          <a:spcPts val="536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510615" indent="-326569" algn="l" defTabSz="1632844" rtl="0" eaLnBrk="1" latinLnBrk="0" hangingPunct="1">
        <a:spcBef>
          <a:spcPct val="20000"/>
        </a:spcBef>
        <a:spcAft>
          <a:spcPts val="536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4082110" indent="-326569" algn="l" defTabSz="1632844" rtl="0" eaLnBrk="1" latinLnBrk="0" hangingPunct="1">
        <a:spcBef>
          <a:spcPct val="20000"/>
        </a:spcBef>
        <a:spcAft>
          <a:spcPts val="536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620949" indent="-326569" algn="l" defTabSz="1632844" rtl="0" eaLnBrk="1" latinLnBrk="0" hangingPunct="1">
        <a:spcBef>
          <a:spcPct val="20000"/>
        </a:spcBef>
        <a:spcAft>
          <a:spcPts val="536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422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844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266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688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2110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532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954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376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75000"/>
              </a:scheme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"/>
          <p:cNvSpPr/>
          <p:nvPr/>
        </p:nvSpPr>
        <p:spPr>
          <a:xfrm flipH="1">
            <a:off x="18287999" y="0"/>
            <a:ext cx="45719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"/>
          <p:cNvSpPr txBox="1"/>
          <p:nvPr/>
        </p:nvSpPr>
        <p:spPr>
          <a:xfrm>
            <a:off x="-317241" y="6965680"/>
            <a:ext cx="15620999" cy="807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i="0" u="none" strike="noStrike" cap="none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  </a:t>
            </a:r>
            <a:endParaRPr sz="35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4" name="Google Shape;174;p1"/>
          <p:cNvSpPr txBox="1"/>
          <p:nvPr/>
        </p:nvSpPr>
        <p:spPr>
          <a:xfrm>
            <a:off x="1225532" y="498262"/>
            <a:ext cx="14996160" cy="369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000" b="1" i="0" u="none" strike="noStrike" cap="none" dirty="0" smtClean="0">
              <a:solidFill>
                <a:srgbClr val="02030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 smtClean="0">
                <a:solidFill>
                  <a:srgbClr val="020301"/>
                </a:solidFill>
                <a:latin typeface="Cambria"/>
                <a:ea typeface="Cambria"/>
                <a:cs typeface="Cambria"/>
                <a:sym typeface="Cambria"/>
              </a:rPr>
              <a:t>                </a:t>
            </a:r>
            <a:endParaRPr sz="4000" b="1" i="0" u="none" strike="noStrike" cap="none" dirty="0">
              <a:solidFill>
                <a:schemeClr val="accent6">
                  <a:lumMod val="75000"/>
                </a:schemeClr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9" name="Picture 8"/>
          <p:cNvPicPr/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222" t="13176" r="32344" b="11708"/>
          <a:stretch/>
        </p:blipFill>
        <p:spPr>
          <a:xfrm>
            <a:off x="631767" y="432263"/>
            <a:ext cx="2044931" cy="20432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12572" y="452619"/>
            <a:ext cx="13217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latin typeface="Cambria" pitchFamily="18" charset="0"/>
              </a:rPr>
              <a:t>Dr.SNS RAJALAKSHMI COLLEGE OF ARTS AND SCIENCE</a:t>
            </a:r>
          </a:p>
        </p:txBody>
      </p:sp>
      <p:sp>
        <p:nvSpPr>
          <p:cNvPr id="20482" name="AutoShape 2" descr="MATHS BRIDGE COURSE concept of BODMAS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MATHS BRIDGE COURSE concept of BODMAS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MATHS BRIDGE COURSE concept of BODMAS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8" name="AutoShape 8" descr="MATHS BRIDGE COURSE concept of BODMAS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526971" y="1324947"/>
            <a:ext cx="1020769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tabLst>
                <a:tab pos="600060" algn="l"/>
              </a:tabLst>
            </a:pPr>
            <a:r>
              <a:rPr lang="en-CA" sz="36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 Bold"/>
              </a:rPr>
              <a:t> (AUTONOMOUS)  </a:t>
            </a:r>
          </a:p>
          <a:p>
            <a:pPr algn="ctr">
              <a:tabLst>
                <a:tab pos="600060" algn="l"/>
              </a:tabLst>
            </a:pPr>
            <a:r>
              <a:rPr lang="en-CA" sz="36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 Bold"/>
              </a:rPr>
              <a:t>Accredited by NAAC </a:t>
            </a:r>
            <a:r>
              <a:rPr lang="en-US" sz="36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 Bold"/>
              </a:rPr>
              <a:t>(Cycle-III) </a:t>
            </a:r>
            <a:r>
              <a:rPr lang="en-CA" sz="36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 Bold"/>
              </a:rPr>
              <a:t>with ‘A+’ Grade</a:t>
            </a:r>
          </a:p>
          <a:p>
            <a:pPr algn="ctr">
              <a:tabLst>
                <a:tab pos="600060" algn="l"/>
              </a:tabLst>
            </a:pPr>
            <a:endParaRPr lang="en-CA" sz="3600" b="1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 Bold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10137" y="2668556"/>
            <a:ext cx="16029993" cy="9979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spcBef>
                <a:spcPts val="100"/>
              </a:spcBef>
            </a:pPr>
            <a:endParaRPr lang="en-IN" sz="4400" b="1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12700" algn="ctr">
              <a:spcBef>
                <a:spcPts val="100"/>
              </a:spcBef>
            </a:pPr>
            <a:r>
              <a:rPr lang="en-IN" sz="4000" b="1" dirty="0" smtClean="0">
                <a:solidFill>
                  <a:schemeClr val="tx1"/>
                </a:solidFill>
                <a:latin typeface="Cambria" pitchFamily="18" charset="0"/>
              </a:rPr>
              <a:t>Department of Mathematics</a:t>
            </a:r>
          </a:p>
          <a:p>
            <a:pPr marL="12700" algn="ctr">
              <a:spcBef>
                <a:spcPts val="100"/>
              </a:spcBef>
            </a:pPr>
            <a:endParaRPr lang="en-IN" sz="4400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pPr algn="ctr"/>
            <a:r>
              <a:rPr lang="en-US" sz="4800" b="1" dirty="0" smtClean="0"/>
              <a:t>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COURSE : FUZZY LOGIC AND NEURAL NETWORKS</a:t>
            </a:r>
          </a:p>
          <a:p>
            <a:pPr marL="12700" algn="ctr">
              <a:spcBef>
                <a:spcPts val="100"/>
              </a:spcBef>
            </a:pPr>
            <a:endParaRPr lang="en-IN" sz="4800" dirty="0" smtClean="0">
              <a:solidFill>
                <a:srgbClr val="C00000"/>
              </a:solidFill>
              <a:latin typeface="Cambria" pitchFamily="18" charset="0"/>
            </a:endParaRPr>
          </a:p>
          <a:p>
            <a:pPr lvl="0" algn="ctr"/>
            <a:r>
              <a:rPr lang="en-IN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Topic: </a:t>
            </a:r>
            <a:r>
              <a:rPr lang="en-US" sz="3200" b="1" dirty="0" smtClean="0">
                <a:solidFill>
                  <a:schemeClr val="dk1"/>
                </a:solidFill>
                <a:latin typeface="Cambria"/>
                <a:sym typeface="Cambria"/>
              </a:rPr>
              <a:t>Equivalence &amp; Tautology truth table</a:t>
            </a:r>
            <a:endParaRPr lang="en-US" sz="32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/>
            <a:endParaRPr lang="en-US" sz="44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/>
            <a:endParaRPr lang="en-US" sz="44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/>
            <a:endParaRPr lang="en-US" sz="44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/>
            <a:endParaRPr lang="en-US" sz="44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/>
            <a:endParaRPr lang="en-US" sz="44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/>
            <a:endParaRPr lang="en-US" sz="44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/>
            <a:endParaRPr lang="en-US" sz="44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/>
            <a:endParaRPr lang="en-US" sz="44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/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5F0854D6-93C0-4F16-B231-EDC28C39D43C}"/>
              </a:ext>
            </a:extLst>
          </p:cNvPr>
          <p:cNvSpPr txBox="1">
            <a:spLocks/>
          </p:cNvSpPr>
          <p:nvPr/>
        </p:nvSpPr>
        <p:spPr>
          <a:xfrm>
            <a:off x="11629685" y="7188551"/>
            <a:ext cx="5986511" cy="22801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r">
              <a:spcBef>
                <a:spcPts val="100"/>
              </a:spcBef>
            </a:pPr>
            <a:endParaRPr lang="en-IN" sz="3200" b="1" dirty="0" smtClean="0">
              <a:solidFill>
                <a:srgbClr val="C00000"/>
              </a:solidFill>
              <a:latin typeface="Book Antiqua" panose="02040602050305030304" pitchFamily="18" charset="0"/>
              <a:cs typeface="Arial"/>
            </a:endParaRPr>
          </a:p>
          <a:p>
            <a:pPr marL="12700" algn="r">
              <a:spcBef>
                <a:spcPts val="100"/>
              </a:spcBef>
            </a:pPr>
            <a:r>
              <a:rPr lang="en-IN" sz="2800" b="1" dirty="0" smtClean="0">
                <a:solidFill>
                  <a:schemeClr val="tx1"/>
                </a:solidFill>
                <a:latin typeface="Book Antiqua" panose="02040602050305030304" pitchFamily="18" charset="0"/>
                <a:cs typeface="Arial"/>
              </a:rPr>
              <a:t>S.REKHA</a:t>
            </a:r>
            <a:endParaRPr lang="en-IN" sz="2800" b="1" kern="0" dirty="0">
              <a:solidFill>
                <a:schemeClr val="tx1"/>
              </a:solidFill>
              <a:latin typeface="Book Antiqua" panose="02040602050305030304" pitchFamily="18" charset="0"/>
              <a:cs typeface="Arial"/>
            </a:endParaRPr>
          </a:p>
          <a:p>
            <a:pPr marL="12700" algn="r">
              <a:spcBef>
                <a:spcPts val="100"/>
              </a:spcBef>
            </a:pPr>
            <a:r>
              <a:rPr lang="en-IN" sz="2800" b="1" kern="0" dirty="0" smtClean="0">
                <a:solidFill>
                  <a:schemeClr val="tx1"/>
                </a:solidFill>
                <a:latin typeface="Book Antiqua" panose="02040602050305030304" pitchFamily="18" charset="0"/>
                <a:cs typeface="Arial"/>
              </a:rPr>
              <a:t>Assistant  Professor</a:t>
            </a:r>
            <a:endParaRPr lang="en-IN" sz="2800" b="1" kern="0" dirty="0">
              <a:solidFill>
                <a:schemeClr val="tx1"/>
              </a:solidFill>
              <a:latin typeface="Book Antiqua" panose="02040602050305030304" pitchFamily="18" charset="0"/>
              <a:cs typeface="Arial"/>
            </a:endParaRPr>
          </a:p>
          <a:p>
            <a:pPr marL="12700" algn="r">
              <a:spcBef>
                <a:spcPts val="100"/>
              </a:spcBef>
            </a:pPr>
            <a:r>
              <a:rPr lang="en-IN" sz="2800" b="1" kern="0" dirty="0">
                <a:solidFill>
                  <a:schemeClr val="tx1"/>
                </a:solidFill>
                <a:latin typeface="Book Antiqua" panose="02040602050305030304" pitchFamily="18" charset="0"/>
                <a:cs typeface="Arial"/>
              </a:rPr>
              <a:t>Dept. of </a:t>
            </a:r>
            <a:r>
              <a:rPr lang="en-IN" sz="2800" b="1" kern="0" dirty="0" smtClean="0">
                <a:solidFill>
                  <a:schemeClr val="tx1"/>
                </a:solidFill>
                <a:latin typeface="Book Antiqua" panose="02040602050305030304" pitchFamily="18" charset="0"/>
                <a:cs typeface="Arial"/>
              </a:rPr>
              <a:t>Mathematics</a:t>
            </a:r>
            <a:endParaRPr lang="en-IN" sz="2800" b="1" kern="0" dirty="0">
              <a:solidFill>
                <a:schemeClr val="tx1"/>
              </a:solidFill>
              <a:latin typeface="Book Antiqua" panose="02040602050305030304" pitchFamily="18" charset="0"/>
              <a:cs typeface="Arial"/>
            </a:endParaRPr>
          </a:p>
          <a:p>
            <a:pPr marL="12700" algn="r">
              <a:spcBef>
                <a:spcPts val="100"/>
              </a:spcBef>
            </a:pPr>
            <a:r>
              <a:rPr lang="en-IN" sz="2800" b="1" kern="0" dirty="0" err="1">
                <a:solidFill>
                  <a:schemeClr val="tx1"/>
                </a:solidFill>
                <a:latin typeface="Book Antiqua" panose="02040602050305030304" pitchFamily="18" charset="0"/>
                <a:cs typeface="Arial"/>
              </a:rPr>
              <a:t>Dr.</a:t>
            </a:r>
            <a:r>
              <a:rPr lang="en-IN" sz="2800" b="1" kern="0" dirty="0">
                <a:solidFill>
                  <a:schemeClr val="tx1"/>
                </a:solidFill>
                <a:latin typeface="Book Antiqua" panose="02040602050305030304" pitchFamily="18" charset="0"/>
                <a:cs typeface="Arial"/>
              </a:rPr>
              <a:t> SNSRCAS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4394024" y="9463574"/>
            <a:ext cx="3657600" cy="547688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914398" y="9258301"/>
            <a:ext cx="8714793" cy="547688"/>
          </a:xfrm>
        </p:spPr>
        <p:txBody>
          <a:bodyPr/>
          <a:lstStyle/>
          <a:p>
            <a:r>
              <a:rPr lang="en-US" dirty="0" smtClean="0"/>
              <a:t>S.REKHA/ASSISTANT PROFESSOR/DEPT OF MATHS/DR.SNSRCAS</a:t>
            </a:r>
            <a:endParaRPr lang="en-US" dirty="0"/>
          </a:p>
        </p:txBody>
      </p:sp>
      <p:pic>
        <p:nvPicPr>
          <p:cNvPr id="19" name="Picture 18" descr="C:\Users\saravanan\Downloads\IMG_20230609_15011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532786" y="5479402"/>
            <a:ext cx="2226053" cy="20527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"/>
          <p:cNvSpPr/>
          <p:nvPr/>
        </p:nvSpPr>
        <p:spPr>
          <a:xfrm>
            <a:off x="1343608" y="647700"/>
            <a:ext cx="15264882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800" b="1" dirty="0" smtClean="0"/>
              <a:t>I.                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LOGICAL EQUIVALENCE TRUTH TABLE</a:t>
            </a:r>
          </a:p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1066800" y="1714500"/>
            <a:ext cx="11201400" cy="2077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indent="-514350" algn="just">
              <a:lnSpc>
                <a:spcPct val="150000"/>
              </a:lnSpc>
              <a:buClr>
                <a:schemeClr val="dk1"/>
              </a:buClr>
              <a:buSzPts val="3400"/>
            </a:pPr>
            <a:r>
              <a:rPr lang="en-IN" sz="3600" dirty="0" smtClean="0">
                <a:latin typeface="Cambria" pitchFamily="18" charset="0"/>
              </a:rPr>
              <a:t> </a:t>
            </a:r>
          </a:p>
          <a:p>
            <a:pPr marL="514350" indent="-514350" algn="just">
              <a:lnSpc>
                <a:spcPct val="150000"/>
              </a:lnSpc>
              <a:buClr>
                <a:schemeClr val="dk1"/>
              </a:buClr>
              <a:buSzPts val="3400"/>
              <a:buFont typeface="Calibri"/>
              <a:buAutoNum type="arabicPeriod"/>
            </a:pPr>
            <a:endParaRPr lang="en-IN" sz="3600" dirty="0" smtClean="0">
              <a:latin typeface="Cambria" pitchFamily="18" charset="0"/>
            </a:endParaRPr>
          </a:p>
          <a:p>
            <a:pPr marL="514350" marR="0" lvl="0" indent="-5143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AutoNum type="arabicPeriod"/>
            </a:pPr>
            <a:endParaRPr dirty="0"/>
          </a:p>
        </p:txBody>
      </p:sp>
      <p:sp>
        <p:nvSpPr>
          <p:cNvPr id="1028" name="AutoShape 4" descr="Rose Law Firm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30" name="AutoShape 6" descr="Rose Law Firm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1266" name="AutoShape 2" descr="16,058,901 Industry Images, Stock Photos &amp; Vectors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8" name="AutoShape 4" descr="16,058,901 Industry Images, Stock Photos &amp; Vectors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Google Shape;16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/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222" t="13176" r="32344" b="11708"/>
          <a:stretch/>
        </p:blipFill>
        <p:spPr>
          <a:xfrm>
            <a:off x="0" y="0"/>
            <a:ext cx="2044931" cy="2043288"/>
          </a:xfrm>
          <a:prstGeom prst="rect">
            <a:avLst/>
          </a:prstGeom>
        </p:spPr>
      </p:pic>
      <p:sp>
        <p:nvSpPr>
          <p:cNvPr id="9218" name="AutoShape 2" descr="negation truth table: if P is true then not P is false. also, if P is false then not P is true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0" name="AutoShape 4" descr="negation truth table: if P is true then not P is false. also, if P is false then not P is true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2" name="AutoShape 6" descr="Truth Tables of Five Common Logical Connectives or Operator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4" name="AutoShape 8" descr="Intro to Truth Tables, Statements, and Connectives | ChiliMat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" name="Picture 17"/>
          <p:cNvPicPr/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222" t="13176" r="32344" b="11708"/>
          <a:stretch/>
        </p:blipFill>
        <p:spPr>
          <a:xfrm>
            <a:off x="152400" y="152400"/>
            <a:ext cx="2044931" cy="204328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377682" y="3359020"/>
            <a:ext cx="13324114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 </a:t>
            </a:r>
          </a:p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EQUIVALENCE TRUTH TABLE </a:t>
            </a:r>
          </a:p>
          <a:p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smtClean="0"/>
              <a:t>Two statement forms are logically equivalent if, and only if, their resulting truth tables are identical for each variation of statement variables.</a:t>
            </a:r>
            <a:endParaRPr lang="en-US" sz="4000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14338041" y="9463575"/>
            <a:ext cx="3657600" cy="547688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>
          <a:xfrm>
            <a:off x="914398" y="9258301"/>
            <a:ext cx="9759821" cy="547688"/>
          </a:xfrm>
        </p:spPr>
        <p:txBody>
          <a:bodyPr/>
          <a:lstStyle/>
          <a:p>
            <a:r>
              <a:rPr lang="en-US" smtClean="0"/>
              <a:t>S.REKHA/ASSISTANT PROFESSOR/DEPT OF MATHS/DR.SNSRCAS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"/>
          <p:cNvSpPr/>
          <p:nvPr/>
        </p:nvSpPr>
        <p:spPr>
          <a:xfrm>
            <a:off x="3429000" y="647700"/>
            <a:ext cx="11887200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LOGIC CONNECTIVES</a:t>
            </a:r>
            <a:endParaRPr sz="36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28" name="AutoShape 4" descr="Rose Law Firm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30" name="AutoShape 6" descr="Rose Law Firm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3" name="Picture 12"/>
          <p:cNvPicPr/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222" t="13176" r="32344" b="11708"/>
          <a:stretch/>
        </p:blipFill>
        <p:spPr>
          <a:xfrm>
            <a:off x="0" y="245650"/>
            <a:ext cx="2044931" cy="2043288"/>
          </a:xfrm>
          <a:prstGeom prst="rect">
            <a:avLst/>
          </a:prstGeom>
        </p:spPr>
      </p:pic>
      <p:pic>
        <p:nvPicPr>
          <p:cNvPr id="15" name="Google Shape;169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2433" y="1809750"/>
            <a:ext cx="15414171" cy="716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4630400" y="9370269"/>
            <a:ext cx="3657600" cy="547688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914398" y="9258301"/>
            <a:ext cx="8994711" cy="547688"/>
          </a:xfrm>
        </p:spPr>
        <p:txBody>
          <a:bodyPr/>
          <a:lstStyle/>
          <a:p>
            <a:r>
              <a:rPr lang="en-US" dirty="0" smtClean="0"/>
              <a:t>S.REKHA/ASSISTANT PROFESSOR/DEPT OF MATHS/DR.SNSRCAS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 descr="Mathematical Logic: Logical Connectives and their Truth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996751" y="1106398"/>
            <a:ext cx="1382796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Tautology</a:t>
            </a:r>
          </a:p>
          <a:p>
            <a:endParaRPr lang="en-US" sz="3600" dirty="0" smtClean="0"/>
          </a:p>
          <a:p>
            <a:endParaRPr lang="en-US" sz="3600" dirty="0" smtClean="0"/>
          </a:p>
          <a:p>
            <a:r>
              <a:rPr lang="en-US" sz="3600" dirty="0" smtClean="0"/>
              <a:t>A tautology is a compound statement that will always be true for every value of individual statements. A Greek word is used to derive the tautology where '</a:t>
            </a:r>
            <a:r>
              <a:rPr lang="en-US" sz="3600" dirty="0" err="1" smtClean="0"/>
              <a:t>tauto</a:t>
            </a:r>
            <a:r>
              <a:rPr lang="en-US" sz="3600" dirty="0" smtClean="0"/>
              <a:t>' is known as "same" and "logy" is known as logic. There are some conditional words, which is used to make a compound statement</a:t>
            </a:r>
            <a:endParaRPr lang="en-US" sz="3600" dirty="0"/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222" t="13176" r="32344" b="11708"/>
          <a:stretch/>
        </p:blipFill>
        <p:spPr>
          <a:xfrm>
            <a:off x="0" y="0"/>
            <a:ext cx="2044931" cy="2043288"/>
          </a:xfrm>
          <a:prstGeom prst="rect">
            <a:avLst/>
          </a:prstGeom>
        </p:spPr>
      </p:pic>
      <p:pic>
        <p:nvPicPr>
          <p:cNvPr id="7" name="Google Shape;16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6866" y="5505063"/>
            <a:ext cx="8098971" cy="3508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4394024" y="9500897"/>
            <a:ext cx="3657600" cy="547688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914398" y="9258301"/>
            <a:ext cx="10338319" cy="547688"/>
          </a:xfrm>
        </p:spPr>
        <p:txBody>
          <a:bodyPr/>
          <a:lstStyle/>
          <a:p>
            <a:r>
              <a:rPr lang="en-US" dirty="0" smtClean="0"/>
              <a:t>S.REKHA/ASSISTANT PROFESSOR/DEPT OF MATHS/DR.SNSRCAS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 descr="Mathematical Logic: Logical Connectives and their Truth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996751" y="1106398"/>
            <a:ext cx="138279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222" t="13176" r="32344" b="11708"/>
          <a:stretch/>
        </p:blipFill>
        <p:spPr>
          <a:xfrm>
            <a:off x="0" y="0"/>
            <a:ext cx="2044931" cy="2043288"/>
          </a:xfrm>
          <a:prstGeom prst="rect">
            <a:avLst/>
          </a:prstGeom>
        </p:spPr>
      </p:pic>
      <p:pic>
        <p:nvPicPr>
          <p:cNvPr id="7" name="Google Shape;16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862874" y="4217437"/>
            <a:ext cx="100210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                 THANK YOU </a:t>
            </a:r>
            <a:endParaRPr lang="en-US" sz="6000" b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4170090" y="9258301"/>
            <a:ext cx="3657600" cy="547688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914399" y="9258301"/>
            <a:ext cx="10189030" cy="547688"/>
          </a:xfrm>
        </p:spPr>
        <p:txBody>
          <a:bodyPr/>
          <a:lstStyle/>
          <a:p>
            <a:r>
              <a:rPr lang="en-US" dirty="0" smtClean="0"/>
              <a:t>S.REKHA/ASSISTANT PROFESSOR/DEPT OF MATHS/DR.SNSRCAS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9114807</TotalTime>
  <Words>150</Words>
  <Application>Microsoft Office PowerPoint</Application>
  <PresentationFormat>Custom</PresentationFormat>
  <Paragraphs>48</Paragraphs>
  <Slides>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Slipstream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saravanan</cp:lastModifiedBy>
  <cp:revision>183</cp:revision>
  <dcterms:created xsi:type="dcterms:W3CDTF">2006-08-16T00:00:00Z</dcterms:created>
  <dcterms:modified xsi:type="dcterms:W3CDTF">2023-08-02T13:46:29Z</dcterms:modified>
</cp:coreProperties>
</file>